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79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0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32-77B4-4C38-A148-916F3291355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0435D-BF75-409E-B140-84082B6D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5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847850" y="3171826"/>
            <a:ext cx="8458200" cy="1905000"/>
          </a:xfrm>
        </p:spPr>
        <p:txBody>
          <a:bodyPr>
            <a:normAutofit/>
          </a:bodyPr>
          <a:lstStyle>
            <a:lvl1pPr marL="0" indent="0" algn="ctr">
              <a:buNone/>
              <a:defRPr sz="6000" baseline="0"/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2207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4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8275"/>
            <a:ext cx="5181600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8275"/>
            <a:ext cx="5181600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1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06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27E1B-2D8F-4E0B-B6DF-B71A7993A930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5290E-94BE-494F-9DED-0126FAAA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7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4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72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14325"/>
            <a:ext cx="10515601" cy="838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19200"/>
            <a:ext cx="6172200" cy="4641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19200"/>
            <a:ext cx="3932237" cy="4649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447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85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350"/>
            <a:ext cx="6172200" cy="458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76350"/>
            <a:ext cx="3932237" cy="45926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35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89957"/>
            <a:ext cx="10515600" cy="483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148694"/>
            <a:ext cx="10515600" cy="47060"/>
          </a:xfrm>
          <a:prstGeom prst="rect">
            <a:avLst/>
          </a:prstGeom>
          <a:solidFill>
            <a:srgbClr val="DDD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0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counseling" TargetMode="External"/><Relationship Id="rId2" Type="http://schemas.openxmlformats.org/officeDocument/2006/relationships/hyperlink" Target="http://www.montana.edu/health/medica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ntana.edu/oha" TargetMode="External"/><Relationship Id="rId4" Type="http://schemas.openxmlformats.org/officeDocument/2006/relationships/hyperlink" Target="http://www.montana.edu/suicide-prevent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76425" y="3198812"/>
            <a:ext cx="8401050" cy="1849437"/>
          </a:xfrm>
        </p:spPr>
        <p:txBody>
          <a:bodyPr/>
          <a:lstStyle/>
          <a:p>
            <a:pPr algn="ctr"/>
            <a:r>
              <a:rPr lang="en-US" dirty="0"/>
              <a:t>University Health Partners</a:t>
            </a:r>
          </a:p>
        </p:txBody>
      </p:sp>
    </p:spTree>
    <p:extLst>
      <p:ext uri="{BB962C8B-B14F-4D97-AF65-F5344CB8AC3E}">
        <p14:creationId xmlns:p14="http://schemas.microsoft.com/office/powerpoint/2010/main" val="37331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to Register for Classes</a:t>
            </a:r>
          </a:p>
          <a:p>
            <a:pPr lvl="1"/>
            <a:r>
              <a:rPr lang="en-US" dirty="0"/>
              <a:t>2 MMR’s</a:t>
            </a:r>
          </a:p>
          <a:p>
            <a:pPr lvl="1"/>
            <a:r>
              <a:rPr lang="en-US" dirty="0"/>
              <a:t>Tuberculosis Screen</a:t>
            </a:r>
          </a:p>
          <a:p>
            <a:r>
              <a:rPr lang="en-US" dirty="0"/>
              <a:t>Recommended</a:t>
            </a:r>
          </a:p>
          <a:p>
            <a:pPr lvl="1"/>
            <a:r>
              <a:rPr lang="en-US" dirty="0"/>
              <a:t>Tetanus/Diphtheria/Pertussis Booster</a:t>
            </a:r>
          </a:p>
          <a:p>
            <a:pPr lvl="1"/>
            <a:r>
              <a:rPr lang="en-US" dirty="0"/>
              <a:t>Hepatitis B Series</a:t>
            </a:r>
          </a:p>
          <a:p>
            <a:pPr lvl="1"/>
            <a:r>
              <a:rPr lang="en-US" dirty="0"/>
              <a:t>Meningitis</a:t>
            </a:r>
          </a:p>
          <a:p>
            <a:pPr lvl="1"/>
            <a:r>
              <a:rPr lang="en-US" dirty="0"/>
              <a:t>Chicken Pox</a:t>
            </a:r>
          </a:p>
          <a:p>
            <a:pPr lvl="1"/>
            <a:r>
              <a:rPr lang="en-US" dirty="0"/>
              <a:t>Flu</a:t>
            </a:r>
          </a:p>
          <a:p>
            <a:pPr lvl="1"/>
            <a:r>
              <a:rPr lang="en-US" dirty="0"/>
              <a:t>HPV</a:t>
            </a:r>
          </a:p>
        </p:txBody>
      </p:sp>
    </p:spTree>
    <p:extLst>
      <p:ext uri="{BB962C8B-B14F-4D97-AF65-F5344CB8AC3E}">
        <p14:creationId xmlns:p14="http://schemas.microsoft.com/office/powerpoint/2010/main" val="3499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form of insurance required  (needed to cover hospitalization, specialists, ER)</a:t>
            </a:r>
          </a:p>
          <a:p>
            <a:r>
              <a:rPr lang="en-US" dirty="0"/>
              <a:t>All students taking 6 or more credits are automatically charged the premium unless waived</a:t>
            </a:r>
          </a:p>
          <a:p>
            <a:r>
              <a:rPr lang="en-US" dirty="0"/>
              <a:t>Waiving occurs on-line when student registers for classes</a:t>
            </a:r>
          </a:p>
          <a:p>
            <a:r>
              <a:rPr lang="en-US" i="1" dirty="0" smtClean="0"/>
              <a:t>UHP </a:t>
            </a:r>
            <a:r>
              <a:rPr lang="en-US" i="1" dirty="0"/>
              <a:t>serves all students regardless of ins.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26" y="1054056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Features</a:t>
            </a:r>
            <a:br>
              <a:rPr lang="en-US" dirty="0"/>
            </a:br>
            <a:r>
              <a:rPr lang="en-US" dirty="0"/>
              <a:t>Montana University System Student Insurance Plan (MUSSIP)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43392"/>
            <a:ext cx="10515600" cy="4833257"/>
          </a:xfrm>
        </p:spPr>
        <p:txBody>
          <a:bodyPr/>
          <a:lstStyle/>
          <a:p>
            <a:pPr lvl="1"/>
            <a:r>
              <a:rPr lang="en-US" dirty="0"/>
              <a:t>Low office visit co-pays and deductible</a:t>
            </a:r>
          </a:p>
          <a:p>
            <a:pPr lvl="1"/>
            <a:r>
              <a:rPr lang="en-US" dirty="0"/>
              <a:t>National Blue Cross/Blue Shield provider network (including Bozeman, of course)</a:t>
            </a:r>
          </a:p>
          <a:p>
            <a:pPr lvl="1"/>
            <a:r>
              <a:rPr lang="en-US" dirty="0"/>
              <a:t>Coverage when students travel internationally</a:t>
            </a:r>
          </a:p>
          <a:p>
            <a:pPr lvl="1"/>
            <a:r>
              <a:rPr lang="en-US" dirty="0"/>
              <a:t>Complies with all requirements of the Affordable Care Act including no pre-existing condition exclusions and no lifetime dollar limits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Consider MUSSIP?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Lower cost than keeping a dependent student on a parents plan</a:t>
            </a:r>
          </a:p>
          <a:p>
            <a:pPr lvl="1"/>
            <a:r>
              <a:rPr lang="en-US" dirty="0"/>
              <a:t>Lower deductible than many employer plans</a:t>
            </a:r>
          </a:p>
          <a:p>
            <a:pPr lvl="1"/>
            <a:r>
              <a:rPr lang="en-US" dirty="0"/>
              <a:t>Lower cost than comparable plans offered on the state insurance marketplaces</a:t>
            </a:r>
          </a:p>
          <a:p>
            <a:pPr lvl="1"/>
            <a:r>
              <a:rPr lang="en-US" dirty="0"/>
              <a:t>Provider network in Bozeman as well as nationally plus international coverage</a:t>
            </a:r>
          </a:p>
        </p:txBody>
      </p:sp>
    </p:spTree>
    <p:extLst>
      <p:ext uri="{BB962C8B-B14F-4D97-AF65-F5344CB8AC3E}">
        <p14:creationId xmlns:p14="http://schemas.microsoft.com/office/powerpoint/2010/main" val="31086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Insurance—Important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covered by managed care plan in another state, check on coverage in Bozeman</a:t>
            </a:r>
          </a:p>
          <a:p>
            <a:r>
              <a:rPr lang="en-US" dirty="0"/>
              <a:t>Be sure student has copy of insurance ID card</a:t>
            </a:r>
          </a:p>
          <a:p>
            <a:r>
              <a:rPr lang="en-US" dirty="0"/>
              <a:t>Insurance questions?</a:t>
            </a:r>
          </a:p>
          <a:p>
            <a:pPr algn="ctr">
              <a:buNone/>
            </a:pPr>
            <a:r>
              <a:rPr lang="en-US" sz="2000" dirty="0"/>
              <a:t>Contact: Robin Kuntzelman</a:t>
            </a:r>
            <a:br>
              <a:rPr lang="en-US" sz="2000" dirty="0"/>
            </a:br>
            <a:r>
              <a:rPr lang="en-US" sz="2000" dirty="0"/>
              <a:t>406.994.3199</a:t>
            </a:r>
            <a:br>
              <a:rPr lang="en-US" sz="2000" dirty="0"/>
            </a:br>
            <a:r>
              <a:rPr lang="en-US" sz="2000" dirty="0"/>
              <a:t>robink@montana.edu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27" y="1553225"/>
            <a:ext cx="6858000" cy="44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252" y="250521"/>
            <a:ext cx="10515600" cy="693650"/>
          </a:xfrm>
        </p:spPr>
        <p:txBody>
          <a:bodyPr>
            <a:no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Office of Health Advancement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70" y="1703316"/>
            <a:ext cx="10515600" cy="4833257"/>
          </a:xfrm>
        </p:spPr>
        <p:txBody>
          <a:bodyPr/>
          <a:lstStyle/>
          <a:p>
            <a:r>
              <a:rPr lang="en-US" b="1" dirty="0"/>
              <a:t>Educate, Empower &amp; Energize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MSU Community to thrive through a balanced lifestyle</a:t>
            </a:r>
            <a:endParaRPr lang="en-US" b="1" dirty="0"/>
          </a:p>
          <a:p>
            <a:r>
              <a:rPr lang="en-US" dirty="0"/>
              <a:t>Environmental </a:t>
            </a:r>
            <a:r>
              <a:rPr lang="en-US" dirty="0" smtClean="0"/>
              <a:t>approach </a:t>
            </a:r>
            <a:r>
              <a:rPr lang="en-US" dirty="0"/>
              <a:t>to health and well-being.  Primary prevention and risk reduction.</a:t>
            </a:r>
          </a:p>
          <a:p>
            <a:r>
              <a:rPr lang="en-US" dirty="0"/>
              <a:t>Alcohol EDU, </a:t>
            </a:r>
            <a:r>
              <a:rPr lang="en-US" dirty="0" smtClean="0"/>
              <a:t>Sexual Assault Prevention,</a:t>
            </a:r>
          </a:p>
          <a:p>
            <a:pPr marL="0" indent="0">
              <a:buNone/>
            </a:pPr>
            <a:r>
              <a:rPr lang="en-US" dirty="0" smtClean="0"/>
              <a:t>   and </a:t>
            </a:r>
            <a:r>
              <a:rPr lang="en-US" dirty="0"/>
              <a:t>Transit</a:t>
            </a:r>
          </a:p>
          <a:p>
            <a:pPr lvl="1"/>
            <a:r>
              <a:rPr lang="en-US" dirty="0"/>
              <a:t>Mandatory education prior to Fall semester</a:t>
            </a:r>
          </a:p>
          <a:p>
            <a:pPr lvl="1"/>
            <a:r>
              <a:rPr lang="en-US" dirty="0"/>
              <a:t>COURSES OPEN AUGUST 1ST</a:t>
            </a:r>
          </a:p>
          <a:p>
            <a:r>
              <a:rPr lang="en-US" dirty="0"/>
              <a:t>Tobacco Free MSU</a:t>
            </a:r>
          </a:p>
          <a:p>
            <a:pPr lvl="1"/>
            <a:r>
              <a:rPr lang="en-US" dirty="0"/>
              <a:t>Cessation resources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95" y="3263947"/>
            <a:ext cx="3922246" cy="235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5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Health Advancement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22" y="1590581"/>
            <a:ext cx="10515600" cy="4833257"/>
          </a:xfrm>
        </p:spPr>
        <p:txBody>
          <a:bodyPr/>
          <a:lstStyle/>
          <a:p>
            <a:r>
              <a:rPr lang="en-US" dirty="0"/>
              <a:t>Dietitian – (406) 994-4380</a:t>
            </a:r>
          </a:p>
          <a:p>
            <a:pPr lvl="1"/>
            <a:r>
              <a:rPr lang="en-US" dirty="0"/>
              <a:t>Free to students that pay health fee </a:t>
            </a:r>
          </a:p>
          <a:p>
            <a:r>
              <a:rPr lang="en-US" dirty="0"/>
              <a:t>Wellness Coaching - FREE</a:t>
            </a:r>
          </a:p>
          <a:p>
            <a:pPr lvl="1"/>
            <a:r>
              <a:rPr lang="en-US" dirty="0"/>
              <a:t>One on One coaching, Group coaching</a:t>
            </a:r>
          </a:p>
          <a:p>
            <a:r>
              <a:rPr lang="en-US" dirty="0"/>
              <a:t>Insight Alcohol and Drug Assistance</a:t>
            </a:r>
          </a:p>
          <a:p>
            <a:pPr lvl="1"/>
            <a:r>
              <a:rPr lang="en-US" dirty="0"/>
              <a:t>406-994-5937</a:t>
            </a:r>
          </a:p>
          <a:p>
            <a:r>
              <a:rPr lang="en-US" dirty="0"/>
              <a:t>Center for Students in Recovery</a:t>
            </a:r>
          </a:p>
          <a:p>
            <a:r>
              <a:rPr lang="en-US" dirty="0"/>
              <a:t>Travel Medicine</a:t>
            </a:r>
          </a:p>
          <a:p>
            <a:r>
              <a:rPr lang="en-US" dirty="0"/>
              <a:t>VOICE center – (406) 994-7069</a:t>
            </a:r>
          </a:p>
          <a:p>
            <a:pPr lvl="1"/>
            <a:r>
              <a:rPr lang="en-US" dirty="0"/>
              <a:t>24 hour confidential support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62" y="1673677"/>
            <a:ext cx="3643995" cy="36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Health Advancement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with Residence Life </a:t>
            </a:r>
            <a:r>
              <a:rPr lang="en-US" dirty="0" smtClean="0"/>
              <a:t>and other units on campus </a:t>
            </a:r>
            <a:endParaRPr lang="en-US" dirty="0"/>
          </a:p>
          <a:p>
            <a:r>
              <a:rPr lang="en-US" dirty="0"/>
              <a:t>Events, Programs, outreach for prevention and education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en-US" dirty="0"/>
              <a:t>videos, other social media outlets for nutrition ideas and how to eat healthy in your residence hall</a:t>
            </a:r>
          </a:p>
          <a:p>
            <a:pPr lvl="1"/>
            <a:r>
              <a:rPr lang="en-US" dirty="0" err="1"/>
              <a:t>Catapalooza</a:t>
            </a:r>
            <a:endParaRPr lang="en-US" dirty="0"/>
          </a:p>
          <a:p>
            <a:pPr lvl="1"/>
            <a:r>
              <a:rPr lang="en-US" dirty="0"/>
              <a:t>Body Project workshops/Body Acceptance Club</a:t>
            </a:r>
          </a:p>
          <a:p>
            <a:pPr lvl="1"/>
            <a:r>
              <a:rPr lang="en-US" dirty="0"/>
              <a:t>Night at the Museum ( Halloween weekend)</a:t>
            </a:r>
          </a:p>
          <a:p>
            <a:pPr lvl="1"/>
            <a:r>
              <a:rPr lang="en-US" dirty="0"/>
              <a:t>De-stress fest during exam weeks        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79" y="3133558"/>
            <a:ext cx="2358189" cy="314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2" y="1429836"/>
            <a:ext cx="5229725" cy="29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43" y="1420227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3543" y="2791326"/>
            <a:ext cx="486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MSU OFFICE OF HEALTH ADVANCEMENT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7" y="4412609"/>
            <a:ext cx="5377615" cy="1779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4547" y="3282299"/>
            <a:ext cx="4122821" cy="138499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www.montana.edu/oha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/    </a:t>
            </a: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1102 South 6</a:t>
            </a:r>
            <a:r>
              <a:rPr lang="en-US" sz="2800" b="1" baseline="30000" dirty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Street</a:t>
            </a:r>
            <a:br>
              <a:rPr lang="en-US" sz="2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(406) 994-4380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F90CA1-6571-49C2-A48D-0BAE23BA62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58" t="38398" r="56788" b="24498"/>
          <a:stretch/>
        </p:blipFill>
        <p:spPr>
          <a:xfrm>
            <a:off x="8017544" y="1360423"/>
            <a:ext cx="1441552" cy="13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University Health Partners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Services</a:t>
            </a:r>
          </a:p>
          <a:p>
            <a:r>
              <a:rPr lang="en-US" dirty="0"/>
              <a:t>Office of Health Advancement</a:t>
            </a:r>
          </a:p>
          <a:p>
            <a:r>
              <a:rPr lang="en-US" dirty="0"/>
              <a:t>Counseling and Psychological Services</a:t>
            </a:r>
          </a:p>
          <a:p>
            <a:r>
              <a:rPr lang="en-US" dirty="0"/>
              <a:t>Dental Services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94" y="2967763"/>
            <a:ext cx="7394048" cy="28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E451C-2AEF-4DD1-8FA9-5C0191D30978}"/>
              </a:ext>
            </a:extLst>
          </p:cNvPr>
          <p:cNvSpPr txBox="1">
            <a:spLocks/>
          </p:cNvSpPr>
          <p:nvPr/>
        </p:nvSpPr>
        <p:spPr>
          <a:xfrm>
            <a:off x="2323375" y="1571346"/>
            <a:ext cx="10700951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Mental Health Services at MSU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7B8586-A75E-4990-A0D3-DBC77C1045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r="4598"/>
          <a:stretch/>
        </p:blipFill>
        <p:spPr>
          <a:xfrm>
            <a:off x="323735" y="3169061"/>
            <a:ext cx="11544530" cy="2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Picture-US College Student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 within the last year:</a:t>
            </a:r>
          </a:p>
          <a:p>
            <a:pPr lvl="1"/>
            <a:r>
              <a:rPr lang="en-US" dirty="0"/>
              <a:t>89% reported lack of sleep disrupted functioning</a:t>
            </a:r>
          </a:p>
          <a:p>
            <a:pPr lvl="1"/>
            <a:r>
              <a:rPr lang="en-US" dirty="0"/>
              <a:t>58% reported overwhelming anxiety</a:t>
            </a:r>
          </a:p>
          <a:p>
            <a:pPr lvl="1"/>
            <a:r>
              <a:rPr lang="en-US" dirty="0"/>
              <a:t>36% reported significant depression</a:t>
            </a:r>
          </a:p>
          <a:p>
            <a:pPr lvl="1"/>
            <a:r>
              <a:rPr lang="en-US" dirty="0"/>
              <a:t>9% reported having seriously considered suicide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			</a:t>
            </a:r>
            <a:r>
              <a:rPr lang="en-US" sz="2200" i="1" dirty="0"/>
              <a:t>American College Health Association</a:t>
            </a:r>
          </a:p>
          <a:p>
            <a:pPr marL="457200" lvl="1" indent="0">
              <a:buNone/>
            </a:pPr>
            <a:r>
              <a:rPr lang="en-US" sz="2200" i="1" dirty="0"/>
              <a:t>				National College Health Assessment, Spring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040965D-4A5B-44EE-A6DD-5D9AC9B0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Treatment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349079-3CFB-4D0F-ABAF-5C2F924D9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Health Issues are Medical Conditions</a:t>
            </a:r>
          </a:p>
          <a:p>
            <a:pPr lvl="1"/>
            <a:r>
              <a:rPr lang="en-US" dirty="0"/>
              <a:t>Early diagnosis/treatment improves outcome</a:t>
            </a:r>
          </a:p>
          <a:p>
            <a:pPr lvl="1"/>
            <a:r>
              <a:rPr lang="en-US" dirty="0"/>
              <a:t>Treatment helps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Developmental Issues</a:t>
            </a:r>
          </a:p>
          <a:p>
            <a:pPr lvl="1"/>
            <a:r>
              <a:rPr lang="en-US" dirty="0"/>
              <a:t>Skills training</a:t>
            </a:r>
          </a:p>
          <a:p>
            <a:pPr lvl="1"/>
            <a:r>
              <a:rPr lang="en-US" dirty="0"/>
              <a:t>Improved understanding</a:t>
            </a:r>
          </a:p>
          <a:p>
            <a:pPr lvl="1"/>
            <a:r>
              <a:rPr lang="en-US" dirty="0"/>
              <a:t>Behavior change</a:t>
            </a:r>
          </a:p>
          <a:p>
            <a:pPr lvl="1"/>
            <a:r>
              <a:rPr lang="en-US" dirty="0"/>
              <a:t>Increased motivation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A70B9-22D8-43F2-885B-E8F1EECC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Counseling and Psychological Services (CPS)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85F13-B397-4214-9B9A-573478AF5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&amp; Confidential Counseling</a:t>
            </a:r>
          </a:p>
          <a:p>
            <a:r>
              <a:rPr lang="en-US" dirty="0"/>
              <a:t>18 Licensed mental health clinicians</a:t>
            </a:r>
          </a:p>
          <a:p>
            <a:r>
              <a:rPr lang="en-US" dirty="0"/>
              <a:t>5 Professional Residents</a:t>
            </a:r>
          </a:p>
          <a:p>
            <a:r>
              <a:rPr lang="en-US" dirty="0" err="1"/>
              <a:t>Swingle</a:t>
            </a:r>
            <a:r>
              <a:rPr lang="en-US" dirty="0"/>
              <a:t> Hall, above Medical Services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www.montana.edu/counseling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www.montana.edu/suicide-prevention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58D1A-9125-437C-A8DE-A3C2D5316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11166" r="7873" b="10592"/>
          <a:stretch/>
        </p:blipFill>
        <p:spPr>
          <a:xfrm>
            <a:off x="7784169" y="3150868"/>
            <a:ext cx="3904735" cy="27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A6F83-A9C1-423E-A6E0-C128686A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Data AY 2017-18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4AD182-E0D8-4670-B00A-CA251488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/>
              <a:t>Total Clients:				1705</a:t>
            </a:r>
          </a:p>
          <a:p>
            <a:pPr marL="0" indent="0">
              <a:buNone/>
            </a:pPr>
            <a:endParaRPr lang="en-US" sz="2500" i="1" dirty="0"/>
          </a:p>
          <a:p>
            <a:r>
              <a:rPr lang="en-US" sz="3800" dirty="0"/>
              <a:t>Top Presenting Concerns:</a:t>
            </a:r>
          </a:p>
          <a:p>
            <a:pPr lvl="1"/>
            <a:r>
              <a:rPr lang="en-US" sz="3200" dirty="0"/>
              <a:t>Depression</a:t>
            </a:r>
          </a:p>
          <a:p>
            <a:pPr lvl="1"/>
            <a:r>
              <a:rPr lang="en-US" sz="3200" dirty="0"/>
              <a:t>Anxiety</a:t>
            </a:r>
          </a:p>
          <a:p>
            <a:pPr lvl="1"/>
            <a:r>
              <a:rPr lang="en-US" sz="3200" dirty="0"/>
              <a:t>Adjustment Issues</a:t>
            </a:r>
          </a:p>
          <a:p>
            <a:pPr lvl="1"/>
            <a:r>
              <a:rPr lang="en-US" sz="3200" dirty="0"/>
              <a:t>Abuse/Trauma</a:t>
            </a:r>
          </a:p>
          <a:p>
            <a:pPr lvl="1"/>
            <a:r>
              <a:rPr lang="en-US" sz="3200" dirty="0"/>
              <a:t>Relationship Issues </a:t>
            </a:r>
            <a:r>
              <a:rPr lang="en-US" sz="3200" i="1" dirty="0"/>
              <a:t>(parents &amp; partners)</a:t>
            </a:r>
          </a:p>
          <a:p>
            <a:pPr lvl="1"/>
            <a:r>
              <a:rPr lang="en-US" sz="3200" dirty="0"/>
              <a:t>Alcohol &amp; Substance Use</a:t>
            </a:r>
          </a:p>
          <a:p>
            <a:pPr marL="457200" lvl="1" indent="0">
              <a:buNone/>
            </a:pPr>
            <a:endParaRPr lang="en-US" sz="2500" dirty="0"/>
          </a:p>
          <a:p>
            <a:r>
              <a:rPr lang="en-US" sz="3800" dirty="0"/>
              <a:t>Previous Counseling:			52%</a:t>
            </a:r>
          </a:p>
          <a:p>
            <a:pPr marL="0" indent="0">
              <a:buNone/>
            </a:pPr>
            <a:endParaRPr lang="en-US" sz="2500" i="1" dirty="0"/>
          </a:p>
          <a:p>
            <a:r>
              <a:rPr lang="en-US" sz="3800" dirty="0"/>
              <a:t>Psychotropic Medication:			29%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3800" dirty="0"/>
              <a:t>Suicidal Ideation:				39%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860DC-4A62-4A96-842C-A1B4A3A2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6BEA18-5A85-4D25-8965-801E762D2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Individual Counseling</a:t>
            </a:r>
          </a:p>
          <a:p>
            <a:pPr lvl="1"/>
            <a:r>
              <a:rPr lang="en-US" dirty="0"/>
              <a:t>Broad range</a:t>
            </a:r>
          </a:p>
          <a:p>
            <a:pPr lvl="1"/>
            <a:r>
              <a:rPr lang="en-US" dirty="0"/>
              <a:t>Mental Health Disorders and Developmental Issues</a:t>
            </a:r>
          </a:p>
          <a:p>
            <a:pPr lvl="1"/>
            <a:r>
              <a:rPr lang="en-US" dirty="0"/>
              <a:t>Generally short-term agency</a:t>
            </a:r>
          </a:p>
          <a:p>
            <a:r>
              <a:rPr lang="en-US" dirty="0"/>
              <a:t>Group Counseling</a:t>
            </a:r>
          </a:p>
          <a:p>
            <a:pPr lvl="1"/>
            <a:r>
              <a:rPr lang="en-US" dirty="0"/>
              <a:t>Interpersonal Skills/Support</a:t>
            </a:r>
          </a:p>
          <a:p>
            <a:pPr lvl="1"/>
            <a:r>
              <a:rPr lang="en-US" dirty="0"/>
              <a:t>Stress Management/Relaxation</a:t>
            </a:r>
          </a:p>
          <a:p>
            <a:pPr lvl="1"/>
            <a:r>
              <a:rPr lang="en-US" dirty="0"/>
              <a:t>Social Skills</a:t>
            </a:r>
          </a:p>
          <a:p>
            <a:pPr lvl="1"/>
            <a:r>
              <a:rPr lang="en-US" dirty="0"/>
              <a:t>Vary each semester by need/interest</a:t>
            </a:r>
          </a:p>
          <a:p>
            <a:r>
              <a:rPr lang="en-US" dirty="0"/>
              <a:t>Couples Counseling</a:t>
            </a:r>
          </a:p>
          <a:p>
            <a:r>
              <a:rPr lang="en-US" dirty="0"/>
              <a:t>Crisis Intervention/Management</a:t>
            </a:r>
          </a:p>
          <a:p>
            <a:pPr lvl="1"/>
            <a:r>
              <a:rPr lang="en-US" dirty="0"/>
              <a:t>Assess risk</a:t>
            </a:r>
          </a:p>
          <a:p>
            <a:pPr lvl="1"/>
            <a:r>
              <a:rPr lang="en-US" dirty="0"/>
              <a:t>Safety plan</a:t>
            </a:r>
          </a:p>
          <a:p>
            <a:pPr lvl="1"/>
            <a:r>
              <a:rPr lang="en-US" dirty="0"/>
              <a:t>Collaborate with Res Life, Campus Police, Dean of Students, others</a:t>
            </a:r>
          </a:p>
          <a:p>
            <a:pPr lvl="1"/>
            <a:r>
              <a:rPr lang="en-US" dirty="0"/>
              <a:t>Provide services/referral for additional assessment/treatment</a:t>
            </a:r>
          </a:p>
          <a:p>
            <a:r>
              <a:rPr lang="en-US" dirty="0"/>
              <a:t>Referral</a:t>
            </a:r>
          </a:p>
          <a:p>
            <a:pPr lvl="1"/>
            <a:r>
              <a:rPr lang="en-US" dirty="0"/>
              <a:t>Medical Services: physical; medication consultation</a:t>
            </a:r>
          </a:p>
          <a:p>
            <a:pPr lvl="1"/>
            <a:r>
              <a:rPr lang="en-US" dirty="0"/>
              <a:t>Off-campus services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16D75F-AA8B-4C7E-91EA-C70F5940D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11166" r="7873" b="10592"/>
          <a:stretch/>
        </p:blipFill>
        <p:spPr>
          <a:xfrm>
            <a:off x="7784169" y="3150868"/>
            <a:ext cx="3904735" cy="27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392FD-F22E-4DED-8416-FD7B5D86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87499F-A4D1-4CD4-A4E9-90E44FB7A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98% Satisfied with their counseling experience</a:t>
            </a:r>
          </a:p>
          <a:p>
            <a:r>
              <a:rPr lang="en-US" dirty="0"/>
              <a:t>94% Felt counseling helped resolve concerns</a:t>
            </a:r>
          </a:p>
          <a:p>
            <a:r>
              <a:rPr lang="en-US" dirty="0"/>
              <a:t>82% Counseling helped stay in school</a:t>
            </a:r>
          </a:p>
          <a:p>
            <a:r>
              <a:rPr lang="en-US" dirty="0"/>
              <a:t>99% Would refer a friend</a:t>
            </a:r>
          </a:p>
          <a:p>
            <a:r>
              <a:rPr lang="en-US" dirty="0"/>
              <a:t>100% Important for MSU to offer counseling services</a:t>
            </a:r>
          </a:p>
          <a:p>
            <a:r>
              <a:rPr lang="en-US" dirty="0"/>
              <a:t>Functioning Effectively</a:t>
            </a:r>
          </a:p>
          <a:p>
            <a:pPr lvl="1"/>
            <a:r>
              <a:rPr lang="en-US" dirty="0"/>
              <a:t>Before Counseling:	31%</a:t>
            </a:r>
          </a:p>
          <a:p>
            <a:pPr lvl="1"/>
            <a:r>
              <a:rPr lang="en-US" dirty="0"/>
              <a:t>After Counseling:	82%</a:t>
            </a:r>
          </a:p>
        </p:txBody>
      </p:sp>
    </p:spTree>
    <p:extLst>
      <p:ext uri="{BB962C8B-B14F-4D97-AF65-F5344CB8AC3E}">
        <p14:creationId xmlns:p14="http://schemas.microsoft.com/office/powerpoint/2010/main" val="31595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779F9-4BD0-4D7B-BE52-F01F2E16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Your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4C882E-FC01-4030-A56D-E1875760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have you been sleeping?</a:t>
            </a:r>
          </a:p>
          <a:p>
            <a:r>
              <a:rPr lang="en-US" dirty="0"/>
              <a:t>How are you managing stress?</a:t>
            </a:r>
          </a:p>
          <a:p>
            <a:r>
              <a:rPr lang="en-US" dirty="0"/>
              <a:t>What’s going well? What do you wish were going better?</a:t>
            </a:r>
          </a:p>
          <a:p>
            <a:r>
              <a:rPr lang="en-US" dirty="0"/>
              <a:t>How are you adjusting? (ask for examples of “fine”)</a:t>
            </a:r>
          </a:p>
          <a:p>
            <a:r>
              <a:rPr lang="en-US" dirty="0"/>
              <a:t>What do you do to relax? What helps you de-stress?</a:t>
            </a:r>
          </a:p>
          <a:p>
            <a:r>
              <a:rPr lang="en-US" dirty="0"/>
              <a:t>What’s caused the most worry/difficulty so far?</a:t>
            </a:r>
          </a:p>
          <a:p>
            <a:r>
              <a:rPr lang="en-US" dirty="0"/>
              <a:t>What’s been different than high school?</a:t>
            </a:r>
          </a:p>
          <a:p>
            <a:r>
              <a:rPr lang="en-US" dirty="0"/>
              <a:t>Have you reached out for any resources on campus?  For yourself or a friend?</a:t>
            </a:r>
          </a:p>
          <a:p>
            <a:r>
              <a:rPr lang="en-US" dirty="0"/>
              <a:t>Have you felt depressed or anxious?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DFB24-BD5C-4E5F-800C-57DABB3E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Signs of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B24858-B858-43C0-826F-5994BDAE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Verbal Clues</a:t>
            </a:r>
          </a:p>
          <a:p>
            <a:pPr lvl="1"/>
            <a:r>
              <a:rPr lang="en-US" dirty="0"/>
              <a:t>Talk of suicide, not being around, “better off dead”</a:t>
            </a:r>
          </a:p>
          <a:p>
            <a:pPr lvl="1"/>
            <a:r>
              <a:rPr lang="en-US" dirty="0"/>
              <a:t>Hopelessness, worthlessness, being a burden</a:t>
            </a:r>
          </a:p>
          <a:p>
            <a:r>
              <a:rPr lang="en-US" dirty="0"/>
              <a:t>Behavioral Clues</a:t>
            </a:r>
          </a:p>
          <a:p>
            <a:pPr lvl="1"/>
            <a:r>
              <a:rPr lang="en-US" dirty="0"/>
              <a:t>Sudden changes</a:t>
            </a:r>
          </a:p>
          <a:p>
            <a:pPr lvl="1"/>
            <a:r>
              <a:rPr lang="en-US" dirty="0"/>
              <a:t>Depression, moodiness, withdrawal</a:t>
            </a:r>
          </a:p>
          <a:p>
            <a:pPr lvl="1"/>
            <a:r>
              <a:rPr lang="en-US" dirty="0"/>
              <a:t>Putting affairs in order; short-sighted about problems/future</a:t>
            </a:r>
          </a:p>
          <a:p>
            <a:r>
              <a:rPr lang="en-US" dirty="0"/>
              <a:t>Situational Stressors</a:t>
            </a:r>
          </a:p>
          <a:p>
            <a:pPr lvl="1"/>
            <a:r>
              <a:rPr lang="en-US" dirty="0"/>
              <a:t>Loss/Failure (real and perceived)</a:t>
            </a:r>
          </a:p>
          <a:p>
            <a:pPr lvl="1"/>
            <a:r>
              <a:rPr lang="en-US" dirty="0"/>
              <a:t>Shame; Legal/academic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69712-0CB4-455B-AD7E-5265D57D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About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D94F41-3D77-40FA-BF86-98E92A99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had any suicidal thoughts?</a:t>
            </a:r>
          </a:p>
          <a:p>
            <a:r>
              <a:rPr lang="en-US" dirty="0"/>
              <a:t>Have things been so bad you’ve thought about suicide?</a:t>
            </a:r>
          </a:p>
          <a:p>
            <a:r>
              <a:rPr lang="en-US" dirty="0"/>
              <a:t>When people feel hopeless they often have thoughts of suicide, I wonder </a:t>
            </a:r>
            <a:r>
              <a:rPr lang="en-US"/>
              <a:t>if </a:t>
            </a:r>
            <a:r>
              <a:rPr lang="en-US" smtClean="0"/>
              <a:t>you do</a:t>
            </a:r>
            <a:r>
              <a:rPr lang="en-US" dirty="0"/>
              <a:t>, too.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Asking directly opens discussion and leads to safety/relief and referral.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If they have thoughts of suicide:</a:t>
            </a:r>
          </a:p>
          <a:p>
            <a:pPr lvl="1"/>
            <a:r>
              <a:rPr lang="en-US" dirty="0"/>
              <a:t>Remove access to firearms or other means</a:t>
            </a:r>
          </a:p>
          <a:p>
            <a:pPr lvl="1"/>
            <a:r>
              <a:rPr lang="en-US" dirty="0"/>
              <a:t>Get professional</a:t>
            </a:r>
          </a:p>
        </p:txBody>
      </p:sp>
    </p:spTree>
    <p:extLst>
      <p:ext uri="{BB962C8B-B14F-4D97-AF65-F5344CB8AC3E}">
        <p14:creationId xmlns:p14="http://schemas.microsoft.com/office/powerpoint/2010/main" val="33928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Services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Health Care For MSU Students</a:t>
            </a:r>
          </a:p>
          <a:p>
            <a:pPr lvl="1"/>
            <a:r>
              <a:rPr lang="en-US" dirty="0"/>
              <a:t>Appointments</a:t>
            </a:r>
          </a:p>
          <a:p>
            <a:pPr lvl="1"/>
            <a:r>
              <a:rPr lang="en-US" dirty="0"/>
              <a:t>Walk-ins</a:t>
            </a:r>
          </a:p>
          <a:p>
            <a:r>
              <a:rPr lang="en-US" dirty="0"/>
              <a:t>Other Services:  Lab, X-ray, Nutrition, Health Advancement, Allergy Shots, Travel Clinic</a:t>
            </a:r>
          </a:p>
          <a:p>
            <a:r>
              <a:rPr lang="en-US" dirty="0"/>
              <a:t>Pharmacy</a:t>
            </a:r>
          </a:p>
        </p:txBody>
      </p:sp>
    </p:spTree>
    <p:extLst>
      <p:ext uri="{BB962C8B-B14F-4D97-AF65-F5344CB8AC3E}">
        <p14:creationId xmlns:p14="http://schemas.microsoft.com/office/powerpoint/2010/main" val="5071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7F0FE-A5E3-4FE8-A4C2-1DEE6BBB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47B55-F89A-431A-885A-5C209F400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 can be supportive, and it also seems like counseling may help you with _____.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I’ve noticed _____ and that is often a symptom of _____. It seems that talking with someone at CPS could be helpful.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You’ve really been working hard at _____ and things haven’t gotten better. Let’s see if some additional support at CPS could be useful.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I wonder if you might be experiencing some depression/anxiety, would you talk with someone at CPS or Medical Services to see if that could be the case?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423BF-3D28-4B99-959C-F7862118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Whom to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513E68-38DE-48E3-A4AB-0F78C3B68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/>
              <a:t>Campus Police (994-2121 or 911)</a:t>
            </a:r>
          </a:p>
          <a:p>
            <a:pPr lvl="1"/>
            <a:r>
              <a:rPr lang="en-US" altLang="en-US" sz="2200" dirty="0"/>
              <a:t>If situation is imminent (life is at risk in current moment)</a:t>
            </a:r>
          </a:p>
          <a:p>
            <a:pPr lvl="1">
              <a:buNone/>
            </a:pPr>
            <a:endParaRPr lang="en-US" altLang="en-US" sz="2200" dirty="0"/>
          </a:p>
          <a:p>
            <a:r>
              <a:rPr lang="en-US" altLang="en-US" sz="2200" dirty="0"/>
              <a:t>Dean of Students Office (994-2826)</a:t>
            </a:r>
          </a:p>
          <a:p>
            <a:pPr lvl="1"/>
            <a:r>
              <a:rPr lang="en-US" altLang="en-US" sz="2200" dirty="0"/>
              <a:t>If student is resistant to referral/not seeking help</a:t>
            </a:r>
          </a:p>
          <a:p>
            <a:pPr lvl="1"/>
            <a:r>
              <a:rPr lang="en-US" altLang="en-US" sz="2200" dirty="0"/>
              <a:t>For outreach/check-ins</a:t>
            </a:r>
          </a:p>
          <a:p>
            <a:pPr lvl="1">
              <a:buNone/>
            </a:pPr>
            <a:endParaRPr lang="en-US" altLang="en-US" sz="2200" dirty="0"/>
          </a:p>
          <a:p>
            <a:r>
              <a:rPr lang="en-US" altLang="en-US" sz="2200" dirty="0"/>
              <a:t>Counseling &amp; Psychological Services (994-4531)</a:t>
            </a:r>
          </a:p>
          <a:p>
            <a:pPr lvl="1"/>
            <a:r>
              <a:rPr lang="en-US" altLang="en-US" sz="2200" dirty="0"/>
              <a:t>To consult about a student of concern</a:t>
            </a:r>
          </a:p>
          <a:p>
            <a:pPr lvl="1"/>
            <a:r>
              <a:rPr lang="en-US" altLang="en-US" sz="2200" dirty="0"/>
              <a:t>To provide information in case the student is being seen at CPS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4986F-5621-40A9-B219-C8DC1F14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24-Hour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FB209-2E15-4C3A-94AD-6089E9F16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charset="2"/>
              <a:buChar char=""/>
              <a:defRPr/>
            </a:pP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</a:rPr>
              <a:t>Bozeman Help Center 24-Hour Helpline</a:t>
            </a:r>
          </a:p>
          <a:p>
            <a:pPr lvl="1">
              <a:buFont typeface="Wingdings 3" charset="2"/>
              <a:buChar char=""/>
              <a:defRPr/>
            </a:pP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</a:rPr>
              <a:t>586-3333</a:t>
            </a:r>
          </a:p>
          <a:p>
            <a:pPr lvl="1">
              <a:buNone/>
              <a:defRPr/>
            </a:pPr>
            <a:endParaRPr lang="en-US" altLang="en-US" sz="22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</a:rPr>
              <a:t>National 800 Number</a:t>
            </a:r>
          </a:p>
          <a:p>
            <a:pPr lvl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1-800-273-8255</a:t>
            </a:r>
          </a:p>
          <a:p>
            <a:pPr marL="502920" lvl="1" indent="0">
              <a:spcAft>
                <a:spcPts val="0"/>
              </a:spcAft>
              <a:buNone/>
              <a:defRPr/>
            </a:pP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</a:rPr>
              <a:t>Crisis Text Line</a:t>
            </a:r>
          </a:p>
          <a:p>
            <a:pPr lvl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Text “MT” to 741-741</a:t>
            </a:r>
          </a:p>
          <a:p>
            <a:pPr marL="457200" lvl="1" indent="0">
              <a:spcAft>
                <a:spcPts val="0"/>
              </a:spcAft>
              <a:buNone/>
              <a:defRPr/>
            </a:pP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</a:rPr>
              <a:t>Veteran Resources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80AC35-BC1A-4A3E-BA42-0A3C5EFE0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81" y="1506585"/>
            <a:ext cx="2649580" cy="2913750"/>
          </a:xfrm>
          <a:prstGeom prst="rect">
            <a:avLst/>
          </a:prstGeom>
        </p:spPr>
      </p:pic>
      <p:pic>
        <p:nvPicPr>
          <p:cNvPr id="5" name="Picture 4" descr="Veteran Hotline">
            <a:extLst>
              <a:ext uri="{FF2B5EF4-FFF2-40B4-BE49-F238E27FC236}">
                <a16:creationId xmlns:a16="http://schemas.microsoft.com/office/drawing/2014/main" xmlns="" id="{FA285E23-CA3A-45DE-AFE3-C263F271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22" y="5575177"/>
            <a:ext cx="29559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eteransCrisisLine-Badge-Text">
            <a:extLst>
              <a:ext uri="{FF2B5EF4-FFF2-40B4-BE49-F238E27FC236}">
                <a16:creationId xmlns:a16="http://schemas.microsoft.com/office/drawing/2014/main" xmlns="" id="{BED5FFE5-ED13-4E53-A58E-ED029D9F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47" y="5556727"/>
            <a:ext cx="3060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8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38BEE-01D4-44E7-9960-19AA6BE0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5FA59-17FE-41F2-BE5E-2A89EEC3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Services – (406) 994-2311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www.montana.edu/health/medical.html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Counseling </a:t>
            </a:r>
            <a:r>
              <a:rPr lang="en-US" dirty="0"/>
              <a:t>and Psychological Services </a:t>
            </a:r>
            <a:r>
              <a:rPr lang="en-US" dirty="0" smtClean="0"/>
              <a:t>(406</a:t>
            </a:r>
            <a:r>
              <a:rPr lang="en-US" dirty="0"/>
              <a:t>) </a:t>
            </a:r>
            <a:r>
              <a:rPr lang="en-US" dirty="0" smtClean="0"/>
              <a:t>994-4531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www.montana.edu/counseling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www.montana.edu/suicide-prevention</a:t>
            </a:r>
            <a:endParaRPr lang="en-US" dirty="0" smtClean="0"/>
          </a:p>
          <a:p>
            <a:r>
              <a:rPr lang="en-US" dirty="0" smtClean="0"/>
              <a:t>Office of Health Advancement – (406) 994-4380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www.montana.edu/oha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Location of PowerPoint Slides: montana.edu/health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Look for Green Box with link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Preventative</a:t>
            </a:r>
          </a:p>
          <a:p>
            <a:pPr lvl="1"/>
            <a:r>
              <a:rPr lang="en-US" dirty="0"/>
              <a:t>Routine dental hygiene check-ups and cleanings</a:t>
            </a:r>
          </a:p>
          <a:p>
            <a:r>
              <a:rPr lang="en-US" dirty="0"/>
              <a:t>Urgent Care</a:t>
            </a:r>
          </a:p>
          <a:p>
            <a:r>
              <a:rPr lang="en-US" dirty="0"/>
              <a:t>Restorative Care</a:t>
            </a:r>
          </a:p>
          <a:p>
            <a:pPr lvl="1"/>
            <a:r>
              <a:rPr lang="en-US" dirty="0"/>
              <a:t>Fillings, crowns,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Medical Services Regular Academic Semesters</a:t>
            </a:r>
          </a:p>
          <a:p>
            <a:pPr lvl="1"/>
            <a:r>
              <a:rPr lang="en-US" dirty="0"/>
              <a:t>8:00 a.m. to 4:30 p.m.  (Mon-Fri)</a:t>
            </a:r>
          </a:p>
          <a:p>
            <a:pPr lvl="1"/>
            <a:r>
              <a:rPr lang="en-US" dirty="0"/>
              <a:t>8:00 a.m. to 11:30 a.m. (Sat) – Appointment Only</a:t>
            </a:r>
          </a:p>
          <a:p>
            <a:r>
              <a:rPr lang="en-US" dirty="0"/>
              <a:t>Dental Services Regular Academic Semesters</a:t>
            </a:r>
          </a:p>
          <a:p>
            <a:pPr lvl="1"/>
            <a:r>
              <a:rPr lang="en-US" dirty="0"/>
              <a:t>8:00 a.m. to 4:30 p.m.  (Mon-Fri)</a:t>
            </a:r>
          </a:p>
          <a:p>
            <a:r>
              <a:rPr lang="en-US" dirty="0"/>
              <a:t>Office of Health Advancement</a:t>
            </a:r>
          </a:p>
          <a:p>
            <a:pPr lvl="1"/>
            <a:r>
              <a:rPr lang="en-US" dirty="0"/>
              <a:t>8:00am-4:30pm ( Mon-Fri)</a:t>
            </a:r>
          </a:p>
          <a:p>
            <a:pPr lvl="1"/>
            <a:r>
              <a:rPr lang="en-US" dirty="0"/>
              <a:t>Wellness Coaching by appointment</a:t>
            </a:r>
          </a:p>
          <a:p>
            <a:pPr lvl="1"/>
            <a:r>
              <a:rPr lang="en-US" dirty="0"/>
              <a:t>Dietitian by appointment</a:t>
            </a:r>
          </a:p>
          <a:p>
            <a:pPr lvl="1"/>
            <a:r>
              <a:rPr lang="en-US" dirty="0"/>
              <a:t>Licensed Substance Abuse Counselor by appointment</a:t>
            </a:r>
          </a:p>
          <a:p>
            <a:r>
              <a:rPr lang="en-US" dirty="0"/>
              <a:t>Counseling &amp; Psychological Services</a:t>
            </a:r>
          </a:p>
          <a:p>
            <a:pPr lvl="1"/>
            <a:r>
              <a:rPr lang="en-US" dirty="0"/>
              <a:t>8:00 </a:t>
            </a:r>
            <a:r>
              <a:rPr lang="en-US" dirty="0" err="1"/>
              <a:t>a.m</a:t>
            </a:r>
            <a:r>
              <a:rPr lang="en-US" dirty="0"/>
              <a:t> to 5:00 p.m. (Mon-Fri)</a:t>
            </a:r>
          </a:p>
          <a:p>
            <a:pPr lvl="1"/>
            <a:r>
              <a:rPr lang="en-US" dirty="0"/>
              <a:t>Some evening hours by appt.</a:t>
            </a:r>
          </a:p>
        </p:txBody>
      </p:sp>
    </p:spTree>
    <p:extLst>
      <p:ext uri="{BB962C8B-B14F-4D97-AF65-F5344CB8AC3E}">
        <p14:creationId xmlns:p14="http://schemas.microsoft.com/office/powerpoint/2010/main" val="25277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Provided Elsewhere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Hours (connected to nurse advice line if main number called after hours)</a:t>
            </a:r>
          </a:p>
          <a:p>
            <a:pPr lvl="1"/>
            <a:r>
              <a:rPr lang="en-US" dirty="0"/>
              <a:t>Urgent Care</a:t>
            </a:r>
          </a:p>
          <a:p>
            <a:pPr lvl="1"/>
            <a:r>
              <a:rPr lang="en-US" dirty="0"/>
              <a:t>ER at Bozeman Deaconess Hospital</a:t>
            </a:r>
          </a:p>
          <a:p>
            <a:r>
              <a:rPr lang="en-US" dirty="0"/>
              <a:t>Overnight/hospitalization</a:t>
            </a:r>
          </a:p>
          <a:p>
            <a:r>
              <a:rPr lang="en-US" dirty="0"/>
              <a:t>Specialists</a:t>
            </a:r>
          </a:p>
          <a:p>
            <a:r>
              <a:rPr lang="en-US" dirty="0"/>
              <a:t>Complex Diagnostic Testing (MRI’s,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Mandatory Health Fee (all students taking 7 credits or more)</a:t>
            </a:r>
          </a:p>
          <a:p>
            <a:r>
              <a:rPr lang="en-US" dirty="0"/>
              <a:t>No charge for visits to see a medical or counseling provider</a:t>
            </a:r>
          </a:p>
          <a:p>
            <a:r>
              <a:rPr lang="en-US" dirty="0"/>
              <a:t>Dental is subsidized by the health fee; charges are about half the community rates</a:t>
            </a:r>
          </a:p>
          <a:p>
            <a:r>
              <a:rPr lang="en-US" dirty="0"/>
              <a:t>Co-pay for lab, x-ray, dental</a:t>
            </a:r>
          </a:p>
          <a:p>
            <a:r>
              <a:rPr lang="en-US" dirty="0"/>
              <a:t>Pharmacy—Charge for drug plus direct costs</a:t>
            </a:r>
          </a:p>
          <a:p>
            <a:r>
              <a:rPr lang="en-US" dirty="0"/>
              <a:t>Wellness Coaching – Free</a:t>
            </a:r>
          </a:p>
          <a:p>
            <a:r>
              <a:rPr lang="en-US" dirty="0"/>
              <a:t>Dietitian – Free for students taking 7 credits or more</a:t>
            </a:r>
          </a:p>
          <a:p>
            <a:r>
              <a:rPr lang="en-US" dirty="0"/>
              <a:t>Alcohol and Drug Assistance Center – Free</a:t>
            </a:r>
          </a:p>
        </p:txBody>
      </p:sp>
    </p:spTree>
    <p:extLst>
      <p:ext uri="{BB962C8B-B14F-4D97-AF65-F5344CB8AC3E}">
        <p14:creationId xmlns:p14="http://schemas.microsoft.com/office/powerpoint/2010/main" val="3511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Payment expected when service rendered</a:t>
            </a:r>
          </a:p>
          <a:p>
            <a:r>
              <a:rPr lang="en-US" dirty="0"/>
              <a:t>Accept cash, checks, Master Card, Visa, Discover, MSU’s Cat Card</a:t>
            </a:r>
          </a:p>
          <a:p>
            <a:r>
              <a:rPr lang="en-US" dirty="0"/>
              <a:t>Don’t bill insurance (exception: MSU sponsored insurance plan and most pharmacy plans)</a:t>
            </a:r>
          </a:p>
          <a:p>
            <a:r>
              <a:rPr lang="en-US" dirty="0"/>
              <a:t>Students will receive receipt they can use to file claims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Assurance (Accredited by AAAHC)</a:t>
            </a:r>
          </a:p>
          <a:p>
            <a:r>
              <a:rPr lang="en-US" dirty="0"/>
              <a:t>Counseling Service accredited by IACS</a:t>
            </a:r>
          </a:p>
          <a:p>
            <a:r>
              <a:rPr lang="en-US" dirty="0"/>
              <a:t>Confidentiality (students are considered adults; consent required to release information)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 Mast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5A7C709-9239-6E46-A278-595A86627958}" vid="{142C1BB0-CE3F-7043-80E2-416FD78620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1302</Words>
  <Application>Microsoft Office PowerPoint</Application>
  <PresentationFormat>Custom</PresentationFormat>
  <Paragraphs>265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2018 Master Template</vt:lpstr>
      <vt:lpstr>University Health Partners</vt:lpstr>
      <vt:lpstr>Overview of University Health Partners</vt:lpstr>
      <vt:lpstr>Medical Services </vt:lpstr>
      <vt:lpstr>Dental Services</vt:lpstr>
      <vt:lpstr>Hours</vt:lpstr>
      <vt:lpstr>Services Provided Elsewhere</vt:lpstr>
      <vt:lpstr>Costs</vt:lpstr>
      <vt:lpstr>Payment</vt:lpstr>
      <vt:lpstr>Important Points</vt:lpstr>
      <vt:lpstr>Immunizations</vt:lpstr>
      <vt:lpstr>Insurance</vt:lpstr>
      <vt:lpstr>Important Features Montana University System Student Insurance Plan (MUSSIP)</vt:lpstr>
      <vt:lpstr>Why Consider MUSSIP?</vt:lpstr>
      <vt:lpstr>Insurance—Important Points</vt:lpstr>
      <vt:lpstr>QUESTIONS?</vt:lpstr>
      <vt:lpstr> Office of Health Advancement </vt:lpstr>
      <vt:lpstr>Office of Health Advancement</vt:lpstr>
      <vt:lpstr>Office of Health Advancement </vt:lpstr>
      <vt:lpstr>QUESTIONS?</vt:lpstr>
      <vt:lpstr>PowerPoint Presentation</vt:lpstr>
      <vt:lpstr>National Picture-US College Student Data</vt:lpstr>
      <vt:lpstr>Importance of Treatment</vt:lpstr>
      <vt:lpstr>Counseling and Psychological Services (CPS)</vt:lpstr>
      <vt:lpstr>CPS Data AY 2017-18</vt:lpstr>
      <vt:lpstr>CPS Services</vt:lpstr>
      <vt:lpstr>Evaluation Data</vt:lpstr>
      <vt:lpstr>Questions To Ask Your Student</vt:lpstr>
      <vt:lpstr>Potential Signs of Suicide</vt:lpstr>
      <vt:lpstr>Ask About Suicide</vt:lpstr>
      <vt:lpstr>How to Refer</vt:lpstr>
      <vt:lpstr>Whom to Call</vt:lpstr>
      <vt:lpstr>24-Hour Resources</vt:lpstr>
      <vt:lpstr>UHP Resources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Mitchell, Jim</dc:creator>
  <cp:lastModifiedBy>Mitchell, Jim</cp:lastModifiedBy>
  <cp:revision>24</cp:revision>
  <dcterms:created xsi:type="dcterms:W3CDTF">2018-06-08T17:39:29Z</dcterms:created>
  <dcterms:modified xsi:type="dcterms:W3CDTF">2018-06-12T20:05:57Z</dcterms:modified>
</cp:coreProperties>
</file>